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36"/>
  </p:notesMasterIdLst>
  <p:sldIdLst>
    <p:sldId id="256" r:id="rId2"/>
    <p:sldId id="275" r:id="rId3"/>
    <p:sldId id="257" r:id="rId4"/>
    <p:sldId id="258" r:id="rId5"/>
    <p:sldId id="261" r:id="rId6"/>
    <p:sldId id="276" r:id="rId7"/>
    <p:sldId id="262" r:id="rId8"/>
    <p:sldId id="271" r:id="rId9"/>
    <p:sldId id="267" r:id="rId10"/>
    <p:sldId id="270" r:id="rId11"/>
    <p:sldId id="268" r:id="rId12"/>
    <p:sldId id="269" r:id="rId13"/>
    <p:sldId id="272" r:id="rId14"/>
    <p:sldId id="263" r:id="rId15"/>
    <p:sldId id="265" r:id="rId16"/>
    <p:sldId id="264" r:id="rId17"/>
    <p:sldId id="277" r:id="rId18"/>
    <p:sldId id="278" r:id="rId19"/>
    <p:sldId id="282" r:id="rId20"/>
    <p:sldId id="279" r:id="rId21"/>
    <p:sldId id="292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89" r:id="rId32"/>
    <p:sldId id="291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6" autoAdjust="0"/>
    <p:restoredTop sz="94660"/>
  </p:normalViewPr>
  <p:slideViewPr>
    <p:cSldViewPr snapToGrid="0">
      <p:cViewPr>
        <p:scale>
          <a:sx n="90" d="100"/>
          <a:sy n="90" d="100"/>
        </p:scale>
        <p:origin x="-72" y="-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4D08E-2129-40A7-862F-B9FBC90D31FE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D6A2-F4E8-46CF-95D3-D1C27B66C8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8274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 by playing the attached PowerPoint, when you reach the second slide discuss with students what they think a Megacity might be. 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5989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743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777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3243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3829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965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417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Read</a:t>
            </a:r>
            <a:r>
              <a:rPr lang="en-AU" baseline="0" dirty="0" smtClean="0"/>
              <a:t> through and discuss.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5217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64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8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064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566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164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416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 reading through the slides and engaging the students, it is suggested that students take brief do point notes of the slides.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D6A2-F4E8-46CF-95D3-D1C27B66C85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886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161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3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2999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73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604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5414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764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454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06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933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91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609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871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291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39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32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108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41E7C2E-A292-4F33-B7C2-D49589136069}" type="datetimeFigureOut">
              <a:rPr lang="en-AU" smtClean="0"/>
              <a:t>25/08/2017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82EAB-2472-47D6-BD11-C1F548F42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995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youtu.be/KNXg-kYk-LU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GEP_W2BcjI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lowchart: Collate 7"/>
          <p:cNvSpPr/>
          <p:nvPr/>
        </p:nvSpPr>
        <p:spPr>
          <a:xfrm>
            <a:off x="4305300" y="2228850"/>
            <a:ext cx="3581400" cy="4629150"/>
          </a:xfrm>
          <a:prstGeom prst="flowChartCol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997868"/>
            <a:ext cx="11220450" cy="2862263"/>
          </a:xfrm>
        </p:spPr>
        <p:txBody>
          <a:bodyPr>
            <a:normAutofit fontScale="90000"/>
          </a:bodyPr>
          <a:lstStyle/>
          <a:p>
            <a:r>
              <a:rPr lang="en-AU" sz="10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    CHANGING  </a:t>
            </a:r>
            <a:br>
              <a:rPr lang="en-AU" sz="100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AU" sz="10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      NATIONS</a:t>
            </a:r>
            <a:endParaRPr lang="en-AU" sz="10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441430"/>
            <a:ext cx="9144000" cy="1655762"/>
          </a:xfrm>
        </p:spPr>
        <p:txBody>
          <a:bodyPr>
            <a:normAutofit/>
          </a:bodyPr>
          <a:lstStyle/>
          <a:p>
            <a:endParaRPr lang="en-AU" sz="4000" dirty="0" smtClean="0">
              <a:solidFill>
                <a:srgbClr val="FFFF00"/>
              </a:solidFill>
              <a:latin typeface="Bell Gothic Std Black" panose="020B0706020202040204" pitchFamily="34" charset="0"/>
            </a:endParaRPr>
          </a:p>
          <a:p>
            <a:r>
              <a:rPr lang="en-AU" sz="4000" dirty="0" smtClean="0">
                <a:solidFill>
                  <a:srgbClr val="FFFF00"/>
                </a:solidFill>
                <a:latin typeface="Bell Gothic Std Black" panose="020B0706020202040204" pitchFamily="34" charset="0"/>
              </a:rPr>
              <a:t>THE POPULATION SHIFT</a:t>
            </a:r>
            <a:endParaRPr lang="en-AU" sz="4000" dirty="0">
              <a:solidFill>
                <a:srgbClr val="FFFF00"/>
              </a:solidFill>
              <a:latin typeface="Bell Gothic Std Black" panose="020B0706020202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66900" y="4994276"/>
            <a:ext cx="910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90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1" y="281268"/>
            <a:ext cx="9404723" cy="1400530"/>
          </a:xfrm>
        </p:spPr>
        <p:txBody>
          <a:bodyPr/>
          <a:lstStyle/>
          <a:p>
            <a:r>
              <a:rPr lang="en-AU" dirty="0" smtClean="0"/>
              <a:t>COMMERCIAL AREAS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1" y="1329018"/>
            <a:ext cx="5507039" cy="4195481"/>
          </a:xfrm>
        </p:spPr>
        <p:txBody>
          <a:bodyPr>
            <a:normAutofit/>
          </a:bodyPr>
          <a:lstStyle/>
          <a:p>
            <a:r>
              <a:rPr lang="en-AU" sz="3200" dirty="0" smtClean="0"/>
              <a:t>Commercial areas of a city are generally located on very accessible road networks. Commercial areas are home to shopping centres, malls and businesses.  </a:t>
            </a:r>
            <a:endParaRPr lang="en-AU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81417"/>
            <a:ext cx="5935489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194908"/>
            <a:ext cx="9404723" cy="1400530"/>
          </a:xfrm>
        </p:spPr>
        <p:txBody>
          <a:bodyPr/>
          <a:lstStyle/>
          <a:p>
            <a:r>
              <a:rPr lang="en-AU" dirty="0" smtClean="0"/>
              <a:t>INDUSTRIAL AREAS</a:t>
            </a:r>
            <a:endParaRPr lang="en-AU" dirty="0"/>
          </a:p>
        </p:txBody>
      </p:sp>
      <p:sp>
        <p:nvSpPr>
          <p:cNvPr id="4" name="AutoShape 2" descr="Image result for industrial area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418299" y="1081088"/>
            <a:ext cx="6058701" cy="53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AU" sz="3200" dirty="0" smtClean="0"/>
              <a:t>Industrial areas are usually located close major transport links such as rail lines, ports &amp; freeways. They are home to factories, warehouses &amp; mills. Industrial areas are located as far away from residential areas as they possibly can be. </a:t>
            </a:r>
            <a:endParaRPr lang="en-AU" sz="3200" dirty="0"/>
          </a:p>
        </p:txBody>
      </p:sp>
      <p:sp>
        <p:nvSpPr>
          <p:cNvPr id="5" name="AutoShape 4" descr="Image result for industrial ar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6" descr="Image result for industrial area"/>
          <p:cNvSpPr>
            <a:spLocks noChangeAspect="1" noChangeArrowheads="1"/>
          </p:cNvSpPr>
          <p:nvPr/>
        </p:nvSpPr>
        <p:spPr bwMode="auto">
          <a:xfrm>
            <a:off x="7318375" y="1595438"/>
            <a:ext cx="2029612" cy="20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12" y="1271588"/>
            <a:ext cx="4853788" cy="43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1" y="357468"/>
            <a:ext cx="9404723" cy="1400530"/>
          </a:xfrm>
        </p:spPr>
        <p:txBody>
          <a:bodyPr/>
          <a:lstStyle/>
          <a:p>
            <a:r>
              <a:rPr lang="en-AU" dirty="0" smtClean="0"/>
              <a:t>PARKLAND &amp; NATURE AREAS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1" y="1329018"/>
            <a:ext cx="6288089" cy="4195481"/>
          </a:xfrm>
        </p:spPr>
        <p:txBody>
          <a:bodyPr>
            <a:normAutofit/>
          </a:bodyPr>
          <a:lstStyle/>
          <a:p>
            <a:r>
              <a:rPr lang="en-AU" sz="3200" dirty="0" smtClean="0"/>
              <a:t>Parkland Areas in cities are essential in providing a appropriate area for recreational and sporting activities. They also maintain a healthy population of native plants and animals in the area.</a:t>
            </a:r>
            <a:endParaRPr lang="en-AU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1329017"/>
            <a:ext cx="5067300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BUT WHAT IF THE CITY BECOMES </a:t>
            </a:r>
            <a:r>
              <a:rPr lang="en-AU" dirty="0" smtClean="0">
                <a:solidFill>
                  <a:srgbClr val="FFFF00"/>
                </a:solidFill>
              </a:rPr>
              <a:t>TOO</a:t>
            </a:r>
            <a:r>
              <a:rPr lang="en-AU" dirty="0" smtClean="0"/>
              <a:t> BIG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363116"/>
            <a:ext cx="6421439" cy="4195481"/>
          </a:xfrm>
        </p:spPr>
        <p:txBody>
          <a:bodyPr>
            <a:normAutofit/>
          </a:bodyPr>
          <a:lstStyle/>
          <a:p>
            <a:r>
              <a:rPr lang="en-AU" sz="3600" dirty="0" smtClean="0"/>
              <a:t>There are several techniques used by  development planners too organize how cities will grow &amp; accommodate for their growing populations.</a:t>
            </a:r>
            <a:endParaRPr lang="en-AU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004" y="2363116"/>
            <a:ext cx="5383096" cy="39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SUBURBANISATION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90918"/>
            <a:ext cx="6535739" cy="5167032"/>
          </a:xfrm>
        </p:spPr>
        <p:txBody>
          <a:bodyPr>
            <a:normAutofit lnSpcReduction="10000"/>
          </a:bodyPr>
          <a:lstStyle/>
          <a:p>
            <a:r>
              <a:rPr lang="en-AU" sz="3600" dirty="0" smtClean="0"/>
              <a:t>Developing new  housing estates, further away from the Central Business  District. As the name suggests this involves creating new suburbs on farmland or underused areas. </a:t>
            </a:r>
          </a:p>
          <a:p>
            <a:r>
              <a:rPr lang="en-AU" sz="2400" dirty="0"/>
              <a:t>Docklands is an example of suburbanisation.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618" y="1290918"/>
            <a:ext cx="4661399" cy="42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2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DECENTRALIZATION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8068"/>
            <a:ext cx="8946541" cy="4195481"/>
          </a:xfrm>
        </p:spPr>
        <p:txBody>
          <a:bodyPr/>
          <a:lstStyle/>
          <a:p>
            <a:r>
              <a:rPr lang="en-AU" sz="3200" dirty="0"/>
              <a:t>Encouraging the growth of regional and suburban economies by introducing more career and entrepreneurial opportunities to such areas. </a:t>
            </a:r>
          </a:p>
          <a:p>
            <a:endParaRPr lang="en-AU" dirty="0"/>
          </a:p>
          <a:p>
            <a:r>
              <a:rPr lang="en-AU" sz="2400" dirty="0" smtClean="0"/>
              <a:t>Canberra is an example of a                                                                                                                                                                                        decentralized City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59" y="3198157"/>
            <a:ext cx="5003557" cy="31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0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URBAN RENEWAL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386168"/>
            <a:ext cx="6611449" cy="4195481"/>
          </a:xfrm>
        </p:spPr>
        <p:txBody>
          <a:bodyPr>
            <a:normAutofit/>
          </a:bodyPr>
          <a:lstStyle/>
          <a:p>
            <a:r>
              <a:rPr lang="en-AU" sz="3200" dirty="0" smtClean="0"/>
              <a:t>Urban renewal is the process of redeveloping underused parts of a city to create new, modern buildings. </a:t>
            </a:r>
          </a:p>
          <a:p>
            <a:endParaRPr lang="en-AU" sz="3200" dirty="0"/>
          </a:p>
          <a:p>
            <a:r>
              <a:rPr lang="en-AU" sz="2400" dirty="0"/>
              <a:t>Pyrmont-Ultimo, Sydney </a:t>
            </a:r>
            <a:r>
              <a:rPr lang="en-AU" sz="2400" dirty="0" smtClean="0"/>
              <a:t>is an example of a city which has undergone urban renewal</a:t>
            </a:r>
            <a:endParaRPr lang="en-A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40" y="1429666"/>
            <a:ext cx="4213957" cy="34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Our megacity populations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NEW YORK CITY, USA  </a:t>
            </a:r>
          </a:p>
          <a:p>
            <a:r>
              <a:rPr lang="en-AU" dirty="0"/>
              <a:t>MUMBAI, INDIA</a:t>
            </a:r>
          </a:p>
          <a:p>
            <a:r>
              <a:rPr lang="en-AU" dirty="0"/>
              <a:t> SAU PAULO, BRAZIL</a:t>
            </a:r>
          </a:p>
          <a:p>
            <a:r>
              <a:rPr lang="en-AU" dirty="0"/>
              <a:t>LAGOS, NIGERIA</a:t>
            </a:r>
          </a:p>
          <a:p>
            <a:r>
              <a:rPr lang="en-AU" dirty="0"/>
              <a:t>MOSCOW, RUSSIA</a:t>
            </a:r>
          </a:p>
          <a:p>
            <a:r>
              <a:rPr lang="en-AU" dirty="0"/>
              <a:t>PARIS, FRANCE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35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Singapore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251" y="1298006"/>
            <a:ext cx="8946541" cy="4195481"/>
          </a:xfrm>
        </p:spPr>
        <p:txBody>
          <a:bodyPr/>
          <a:lstStyle/>
          <a:p>
            <a:r>
              <a:rPr lang="en-AU" dirty="0" smtClean="0"/>
              <a:t>Urban environment  - with man made trees and conservatories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79" y="1732043"/>
            <a:ext cx="8164032" cy="48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2" y="927435"/>
            <a:ext cx="8077008" cy="5313157"/>
          </a:xfrm>
        </p:spPr>
      </p:pic>
    </p:spTree>
    <p:extLst>
      <p:ext uri="{BB962C8B-B14F-4D97-AF65-F5344CB8AC3E}">
        <p14:creationId xmlns:p14="http://schemas.microsoft.com/office/powerpoint/2010/main" val="9862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URBANISATION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561" y="1405218"/>
            <a:ext cx="5830889" cy="4195481"/>
          </a:xfrm>
        </p:spPr>
        <p:txBody>
          <a:bodyPr>
            <a:normAutofit/>
          </a:bodyPr>
          <a:lstStyle/>
          <a:p>
            <a:r>
              <a:rPr lang="en-AU" sz="2800" dirty="0" smtClean="0"/>
              <a:t>The increase of the population density in Urban Areas. </a:t>
            </a:r>
            <a:endParaRPr lang="en-AU" sz="2800" dirty="0"/>
          </a:p>
          <a:p>
            <a:r>
              <a:rPr lang="en-AU" sz="2800" dirty="0" smtClean="0"/>
              <a:t>As rural populations decrease more and more people are moving to cities.</a:t>
            </a:r>
          </a:p>
          <a:p>
            <a:pPr marL="0" indent="0">
              <a:buNone/>
            </a:pPr>
            <a:endParaRPr lang="en-AU" sz="2800" dirty="0"/>
          </a:p>
        </p:txBody>
      </p:sp>
      <p:sp>
        <p:nvSpPr>
          <p:cNvPr id="4" name="AutoShape 2" descr="Image result for urbanisation"/>
          <p:cNvSpPr>
            <a:spLocks noChangeAspect="1" noChangeArrowheads="1"/>
          </p:cNvSpPr>
          <p:nvPr/>
        </p:nvSpPr>
        <p:spPr bwMode="auto">
          <a:xfrm>
            <a:off x="327025" y="-23971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1405218"/>
            <a:ext cx="5250420" cy="43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2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Singapore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Cloud forest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72" y="1450766"/>
            <a:ext cx="7014165" cy="46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2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81" y="1180214"/>
            <a:ext cx="3904806" cy="52064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7" y="393994"/>
            <a:ext cx="4616746" cy="61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Urbanisation is: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000" dirty="0" smtClean="0"/>
              <a:t>The movement of people from rural areas to large cities. </a:t>
            </a:r>
          </a:p>
          <a:p>
            <a:r>
              <a:rPr lang="en-AU" sz="3000" dirty="0" smtClean="0"/>
              <a:t>This occurs because of </a:t>
            </a:r>
            <a:r>
              <a:rPr lang="en-AU" sz="3000" b="1" dirty="0" smtClean="0"/>
              <a:t>push and pull factors </a:t>
            </a:r>
            <a:endParaRPr lang="en-AU" sz="3000" b="1" dirty="0"/>
          </a:p>
        </p:txBody>
      </p:sp>
    </p:spTree>
    <p:extLst>
      <p:ext uri="{BB962C8B-B14F-4D97-AF65-F5344CB8AC3E}">
        <p14:creationId xmlns:p14="http://schemas.microsoft.com/office/powerpoint/2010/main" val="28304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Push and pull factors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These can be economic, social, environmental or political </a:t>
            </a:r>
          </a:p>
          <a:p>
            <a:r>
              <a:rPr lang="en-AU" dirty="0" smtClean="0"/>
              <a:t>They are the reasons people move to urban areas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09" y="3097482"/>
            <a:ext cx="5635256" cy="34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Pull factors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Employment opportunities </a:t>
            </a:r>
          </a:p>
          <a:p>
            <a:r>
              <a:rPr lang="en-AU" dirty="0" smtClean="0"/>
              <a:t>Promise of higher standards of living</a:t>
            </a:r>
          </a:p>
          <a:p>
            <a:r>
              <a:rPr lang="en-AU" dirty="0" smtClean="0"/>
              <a:t>Entertainment </a:t>
            </a:r>
          </a:p>
          <a:p>
            <a:r>
              <a:rPr lang="en-AU" dirty="0" smtClean="0"/>
              <a:t>Medical facilities </a:t>
            </a:r>
          </a:p>
          <a:p>
            <a:r>
              <a:rPr lang="en-AU" dirty="0" smtClean="0"/>
              <a:t>Educational opportunities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33" y="1982972"/>
            <a:ext cx="48749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Push factors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2866"/>
            <a:ext cx="8946541" cy="4855534"/>
          </a:xfrm>
        </p:spPr>
        <p:txBody>
          <a:bodyPr/>
          <a:lstStyle/>
          <a:p>
            <a:r>
              <a:rPr lang="en-AU" dirty="0" smtClean="0"/>
              <a:t>Landlessness </a:t>
            </a:r>
          </a:p>
          <a:p>
            <a:r>
              <a:rPr lang="en-AU" dirty="0" smtClean="0"/>
              <a:t>War and civil disorder</a:t>
            </a:r>
          </a:p>
          <a:p>
            <a:r>
              <a:rPr lang="en-AU" dirty="0" smtClean="0"/>
              <a:t>Intolerance of alternate lifestyles</a:t>
            </a:r>
          </a:p>
          <a:p>
            <a:r>
              <a:rPr lang="en-AU" dirty="0" smtClean="0"/>
              <a:t>Desertification </a:t>
            </a:r>
          </a:p>
          <a:p>
            <a:r>
              <a:rPr lang="en-AU" dirty="0" smtClean="0"/>
              <a:t>Rapid population growth</a:t>
            </a:r>
          </a:p>
          <a:p>
            <a:r>
              <a:rPr lang="en-AU" dirty="0" smtClean="0"/>
              <a:t>Rural poverty </a:t>
            </a:r>
          </a:p>
          <a:p>
            <a:r>
              <a:rPr lang="en-AU" dirty="0" smtClean="0"/>
              <a:t>Lack of educational opportunity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79" y="2594346"/>
            <a:ext cx="5415834" cy="258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More developed countries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252" y="1383067"/>
            <a:ext cx="8946541" cy="4195481"/>
          </a:xfrm>
        </p:spPr>
        <p:txBody>
          <a:bodyPr/>
          <a:lstStyle/>
          <a:p>
            <a:r>
              <a:rPr lang="en-AU" dirty="0" smtClean="0"/>
              <a:t>We see young people particularly in Australia move to the cities</a:t>
            </a:r>
          </a:p>
          <a:p>
            <a:r>
              <a:rPr lang="en-AU" dirty="0" smtClean="0"/>
              <a:t>This can have a severe effect on rural areas.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32" y="2355798"/>
            <a:ext cx="4901610" cy="41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Less developed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885" y="1329904"/>
            <a:ext cx="8946541" cy="4195481"/>
          </a:xfrm>
        </p:spPr>
        <p:txBody>
          <a:bodyPr/>
          <a:lstStyle/>
          <a:p>
            <a:r>
              <a:rPr lang="en-AU" dirty="0" smtClean="0"/>
              <a:t>In less developed countries it is usually young men who migrate to the cities</a:t>
            </a:r>
          </a:p>
          <a:p>
            <a:r>
              <a:rPr lang="en-AU" dirty="0" smtClean="0"/>
              <a:t>The elderly are often left in the countryside to look after the land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16" y="2770113"/>
            <a:ext cx="5667154" cy="37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6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28" y="956931"/>
            <a:ext cx="11227156" cy="5114592"/>
          </a:xfrm>
        </p:spPr>
      </p:pic>
    </p:spTree>
    <p:extLst>
      <p:ext uri="{BB962C8B-B14F-4D97-AF65-F5344CB8AC3E}">
        <p14:creationId xmlns:p14="http://schemas.microsoft.com/office/powerpoint/2010/main" val="29498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Environmental impacts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517" y="1425597"/>
            <a:ext cx="8946541" cy="4195481"/>
          </a:xfrm>
        </p:spPr>
        <p:txBody>
          <a:bodyPr/>
          <a:lstStyle/>
          <a:p>
            <a:r>
              <a:rPr lang="en-AU" dirty="0" smtClean="0"/>
              <a:t>Carbon emissions increase – this creates the enhanced greenhouse effect – leads to global warming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778" y="2610957"/>
            <a:ext cx="52482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0" y="0"/>
            <a:ext cx="121979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192" y="452718"/>
            <a:ext cx="9404723" cy="1400530"/>
          </a:xfrm>
        </p:spPr>
        <p:txBody>
          <a:bodyPr>
            <a:normAutofit/>
          </a:bodyPr>
          <a:lstStyle/>
          <a:p>
            <a:r>
              <a:rPr lang="en-AU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MEGACITIES</a:t>
            </a:r>
            <a:endParaRPr lang="en-AU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712" y="1853248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AU" sz="6600" dirty="0" smtClean="0">
              <a:latin typeface="Bell Gothic Std Black" panose="020B0706020202040204" pitchFamily="34" charset="0"/>
            </a:endParaRPr>
          </a:p>
          <a:p>
            <a:pPr marL="0" indent="0">
              <a:buNone/>
            </a:pPr>
            <a:r>
              <a:rPr lang="en-AU" sz="6600" dirty="0" smtClean="0">
                <a:latin typeface="Bell Gothic Std Black" panose="020B0706020202040204" pitchFamily="34" charset="0"/>
              </a:rPr>
              <a:t>THE WORLD IS CHANGING, MEGACITIES ARE ON THE RISE.    </a:t>
            </a:r>
            <a:endParaRPr lang="en-AU" sz="6600" dirty="0">
              <a:latin typeface="Bell Gothic Std Black" panose="020B070602020204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1196974"/>
            <a:ext cx="9105900" cy="628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would the climate be like in Perth without the city?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Would the climate be warmer or cooler?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63" y="3104707"/>
            <a:ext cx="4415573" cy="22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78" y="197537"/>
            <a:ext cx="9404723" cy="1400530"/>
          </a:xfrm>
        </p:spPr>
        <p:txBody>
          <a:bodyPr/>
          <a:lstStyle/>
          <a:p>
            <a:r>
              <a:rPr lang="en-AU" dirty="0" smtClean="0"/>
              <a:t>Environmental impacts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16" y="1244844"/>
            <a:ext cx="5276223" cy="4507370"/>
          </a:xfrm>
        </p:spPr>
        <p:txBody>
          <a:bodyPr/>
          <a:lstStyle/>
          <a:p>
            <a:r>
              <a:rPr lang="en-AU" dirty="0" smtClean="0"/>
              <a:t>The urban island heat effect – cities absorb heat</a:t>
            </a:r>
          </a:p>
          <a:p>
            <a:r>
              <a:rPr lang="en-AU" dirty="0" smtClean="0"/>
              <a:t>Think about how white reflects heat – so lighter colours reflect </a:t>
            </a:r>
          </a:p>
          <a:p>
            <a:r>
              <a:rPr lang="en-AU" dirty="0" smtClean="0"/>
              <a:t>Cities have built up areas that absorb the heat, especially roads and then release the heat at night</a:t>
            </a:r>
          </a:p>
          <a:p>
            <a:r>
              <a:rPr lang="en-AU" dirty="0" smtClean="0"/>
              <a:t>There is less vegetation in cities, therefore less transpiration from plants, so less clouds form and we see less rainfall. </a:t>
            </a:r>
            <a:endParaRPr lang="en-AU" dirty="0"/>
          </a:p>
          <a:p>
            <a:endParaRPr lang="en-AU" dirty="0" smtClean="0"/>
          </a:p>
          <a:p>
            <a:pPr marL="0" indent="0">
              <a:buNone/>
            </a:pPr>
            <a:endParaRPr lang="en-A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129" y="1557669"/>
            <a:ext cx="5727405" cy="42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Water consumption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50336"/>
            <a:ext cx="4992687" cy="4898064"/>
          </a:xfrm>
        </p:spPr>
        <p:txBody>
          <a:bodyPr/>
          <a:lstStyle/>
          <a:p>
            <a:r>
              <a:rPr lang="en-AU" dirty="0" smtClean="0"/>
              <a:t>Cities use large amounts of water and produce large quantities of wastewater</a:t>
            </a:r>
          </a:p>
          <a:p>
            <a:r>
              <a:rPr lang="en-AU" dirty="0" smtClean="0"/>
              <a:t>As cities grow there is increased pressure on access to safe water, proper sanitation, stormwater and wastewater disposal.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6" y="1679945"/>
            <a:ext cx="4068060" cy="40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Urban growth in China </a:t>
            </a:r>
            <a:br>
              <a:rPr lang="en-AU" dirty="0" smtClean="0"/>
            </a:br>
            <a:r>
              <a:rPr lang="en-AU" sz="3300" dirty="0">
                <a:hlinkClick r:id="rId2"/>
              </a:rPr>
              <a:t>https://</a:t>
            </a:r>
            <a:r>
              <a:rPr lang="en-AU" sz="3300" dirty="0" smtClean="0">
                <a:hlinkClick r:id="rId2"/>
              </a:rPr>
              <a:t>youtu.be/KNXg-kYk-LU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r>
              <a:rPr lang="en-AU" dirty="0"/>
              <a:t>What motivates rural people to move to cities in China?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dirty="0"/>
              <a:t>What issues are faced by rural people living in big cities?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dirty="0"/>
              <a:t>What statistics and dates are provided about population movement? Replay the video if necessary.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dirty="0"/>
              <a:t>What are the benefits to the country from the growth of cities?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dirty="0"/>
              <a:t>What are the major negative impacts of urban expansion?  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07" y="4343400"/>
            <a:ext cx="7048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Megacities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http://www.youtube.com/watch?v=GEP_W2BcjIM</a:t>
            </a:r>
            <a:r>
              <a:rPr lang="en-AU" dirty="0"/>
              <a:t> 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921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Bell Gothic Std Black" panose="020B0706020202040204" pitchFamily="34" charset="0"/>
              </a:rPr>
              <a:t>WHAT IS A MEGACITY?</a:t>
            </a:r>
            <a:endParaRPr lang="en-AU" dirty="0">
              <a:latin typeface="Bell Gothic Std Black" panose="020B0706020202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386050"/>
            <a:ext cx="8421690" cy="5262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AU" sz="5700" dirty="0" smtClean="0">
                <a:latin typeface="Bell Gothic Std Black" panose="020B0706020202040204" pitchFamily="34" charset="0"/>
              </a:rPr>
              <a:t>A megacity is a city with a population exceeding </a:t>
            </a:r>
            <a:r>
              <a:rPr lang="en-AU" sz="5700" dirty="0" smtClean="0">
                <a:solidFill>
                  <a:srgbClr val="FFFF00"/>
                </a:solidFill>
                <a:latin typeface="Bell Gothic Std Black" panose="020B0706020202040204" pitchFamily="34" charset="0"/>
              </a:rPr>
              <a:t>10 million </a:t>
            </a:r>
          </a:p>
          <a:p>
            <a:pPr>
              <a:lnSpc>
                <a:spcPct val="150000"/>
              </a:lnSpc>
            </a:pPr>
            <a:r>
              <a:rPr lang="en-AU" sz="5700" dirty="0" smtClean="0">
                <a:latin typeface="Bell Gothic Std Black" panose="020B0706020202040204" pitchFamily="34" charset="0"/>
              </a:rPr>
              <a:t>There are currently </a:t>
            </a:r>
            <a:r>
              <a:rPr lang="en-AU" sz="5700" dirty="0" smtClean="0">
                <a:solidFill>
                  <a:srgbClr val="FFFF00"/>
                </a:solidFill>
                <a:latin typeface="Bell Gothic Std Black" panose="020B0706020202040204" pitchFamily="34" charset="0"/>
              </a:rPr>
              <a:t>35 megacities </a:t>
            </a:r>
            <a:r>
              <a:rPr lang="en-AU" sz="5700" dirty="0" smtClean="0">
                <a:latin typeface="Bell Gothic Std Black" panose="020B0706020202040204" pitchFamily="34" charset="0"/>
              </a:rPr>
              <a:t>in the World </a:t>
            </a:r>
          </a:p>
          <a:p>
            <a:pPr>
              <a:lnSpc>
                <a:spcPct val="150000"/>
              </a:lnSpc>
            </a:pPr>
            <a:r>
              <a:rPr lang="en-AU" sz="5700" dirty="0" smtClean="0">
                <a:solidFill>
                  <a:srgbClr val="FFFF00"/>
                </a:solidFill>
                <a:latin typeface="Bell Gothic Std Black" panose="020B0706020202040204" pitchFamily="34" charset="0"/>
              </a:rPr>
              <a:t>80% </a:t>
            </a:r>
            <a:r>
              <a:rPr lang="en-AU" sz="5700" dirty="0" smtClean="0">
                <a:latin typeface="Bell Gothic Std Black" panose="020B0706020202040204" pitchFamily="34" charset="0"/>
              </a:rPr>
              <a:t>of the worlds megacities are in Asia</a:t>
            </a:r>
          </a:p>
          <a:p>
            <a:pPr marL="0" indent="0">
              <a:lnSpc>
                <a:spcPct val="150000"/>
              </a:lnSpc>
              <a:buNone/>
            </a:pPr>
            <a:endParaRPr lang="en-AU" sz="3200" dirty="0">
              <a:latin typeface="Bell Gothic Std Black" panose="020B07060202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4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00" y="3706812"/>
            <a:ext cx="13734661" cy="59957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AU" sz="3600" dirty="0">
              <a:latin typeface="Bell Gothic Std Black" panose="020B0706020202040204" pitchFamily="34" charset="0"/>
            </a:endParaRPr>
          </a:p>
          <a:p>
            <a:pPr>
              <a:lnSpc>
                <a:spcPct val="150000"/>
              </a:lnSpc>
            </a:pPr>
            <a:endParaRPr lang="en-AU" sz="3600" dirty="0" smtClean="0">
              <a:latin typeface="Bell Gothic Std Black" panose="020B0706020202040204" pitchFamily="34" charset="0"/>
            </a:endParaRPr>
          </a:p>
          <a:p>
            <a:pPr>
              <a:lnSpc>
                <a:spcPct val="150000"/>
              </a:lnSpc>
            </a:pPr>
            <a:endParaRPr lang="en-AU" sz="3600" dirty="0">
              <a:latin typeface="Bell Gothic Std Black" panose="020B0706020202040204" pitchFamily="34" charset="0"/>
            </a:endParaRPr>
          </a:p>
        </p:txBody>
      </p:sp>
      <p:pic>
        <p:nvPicPr>
          <p:cNvPr id="4098" name="Picture 2" descr="Image result for megacity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Populations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74238"/>
            <a:ext cx="8946541" cy="4774162"/>
          </a:xfrm>
        </p:spPr>
        <p:txBody>
          <a:bodyPr/>
          <a:lstStyle/>
          <a:p>
            <a:endParaRPr lang="en-AU" dirty="0"/>
          </a:p>
          <a:p>
            <a:r>
              <a:rPr lang="en-AU" sz="2500" dirty="0"/>
              <a:t>NEW YORK CITY, USA  </a:t>
            </a:r>
          </a:p>
          <a:p>
            <a:r>
              <a:rPr lang="en-AU" sz="2500" dirty="0"/>
              <a:t>MUMBAI, INDIA</a:t>
            </a:r>
          </a:p>
          <a:p>
            <a:r>
              <a:rPr lang="en-AU" sz="2500" dirty="0"/>
              <a:t> SAU PAULO, BRAZIL</a:t>
            </a:r>
          </a:p>
          <a:p>
            <a:r>
              <a:rPr lang="en-AU" sz="2500" dirty="0"/>
              <a:t>LAGOS, NIGERIA</a:t>
            </a:r>
          </a:p>
          <a:p>
            <a:r>
              <a:rPr lang="en-AU" sz="2500" dirty="0"/>
              <a:t>MOSCOW, RUSSIA</a:t>
            </a:r>
          </a:p>
          <a:p>
            <a:r>
              <a:rPr lang="en-AU" sz="2500" dirty="0"/>
              <a:t>PARIS, FRANCE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6" y="1784181"/>
            <a:ext cx="5311877" cy="39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800" dirty="0" smtClean="0">
                <a:latin typeface="Bell Gothic Std Black" panose="020B0706020202040204" pitchFamily="34" charset="0"/>
              </a:rPr>
              <a:t>HOW DO YOU POSSIBLY MANAGE A CITY OF SO MANY PEOPLE?</a:t>
            </a:r>
            <a:endParaRPr lang="en-AU" sz="4800" dirty="0">
              <a:latin typeface="Bell Gothic Std Black" panose="020B0706020202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95" y="3214969"/>
            <a:ext cx="9621839" cy="4195481"/>
          </a:xfrm>
        </p:spPr>
        <p:txBody>
          <a:bodyPr>
            <a:normAutofit/>
          </a:bodyPr>
          <a:lstStyle/>
          <a:p>
            <a:r>
              <a:rPr lang="en-AU" sz="4800" dirty="0" smtClean="0">
                <a:latin typeface="Bell Gothic Std Black" panose="020B0706020202040204" pitchFamily="34" charset="0"/>
                <a:cs typeface="Aharoni" panose="02010803020104030203" pitchFamily="2" charset="-79"/>
              </a:rPr>
              <a:t> CITIES ARE DIVIDED INTO 5                                                                                                                                                                                               MAJOR AREAS</a:t>
            </a:r>
          </a:p>
        </p:txBody>
      </p:sp>
    </p:spTree>
    <p:extLst>
      <p:ext uri="{BB962C8B-B14F-4D97-AF65-F5344CB8AC3E}">
        <p14:creationId xmlns:p14="http://schemas.microsoft.com/office/powerpoint/2010/main" val="290013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1" y="452718"/>
            <a:ext cx="9404723" cy="1400530"/>
          </a:xfrm>
        </p:spPr>
        <p:txBody>
          <a:bodyPr/>
          <a:lstStyle/>
          <a:p>
            <a:r>
              <a:rPr lang="en-AU" dirty="0" smtClean="0"/>
              <a:t>CENTRAL BUSINESS DISTRICT (CBD)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643698"/>
            <a:ext cx="6363328" cy="4195481"/>
          </a:xfrm>
        </p:spPr>
        <p:txBody>
          <a:bodyPr>
            <a:normAutofit/>
          </a:bodyPr>
          <a:lstStyle/>
          <a:p>
            <a:r>
              <a:rPr lang="en-AU" sz="3200" dirty="0" smtClean="0"/>
              <a:t>The central business district is usually the most established and accessible section of any city. The fierce competition for sparse land in these areas means the cost of real-estate is much higher in this part of the city.</a:t>
            </a:r>
            <a:endParaRPr lang="en-AU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40" y="1853248"/>
            <a:ext cx="5258760" cy="35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4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1" y="395568"/>
            <a:ext cx="9404723" cy="1400530"/>
          </a:xfrm>
        </p:spPr>
        <p:txBody>
          <a:bodyPr/>
          <a:lstStyle/>
          <a:p>
            <a:r>
              <a:rPr lang="en-AU" dirty="0" smtClean="0"/>
              <a:t>RESIDENTIAL AREAS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1" y="1652868"/>
            <a:ext cx="6211889" cy="4195481"/>
          </a:xfrm>
        </p:spPr>
        <p:txBody>
          <a:bodyPr>
            <a:normAutofit/>
          </a:bodyPr>
          <a:lstStyle/>
          <a:p>
            <a:r>
              <a:rPr lang="en-AU" sz="3200" dirty="0" smtClean="0"/>
              <a:t>Residential areas account for the majority of land use in a city. The areas are used for accommodation but also services and facilities such as, schools &amp; hospitals, for residents in the area.</a:t>
            </a:r>
            <a:endParaRPr lang="en-AU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652868"/>
            <a:ext cx="5433218" cy="370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3254</TotalTime>
  <Words>1174</Words>
  <Application>Microsoft Office PowerPoint</Application>
  <PresentationFormat>Custom</PresentationFormat>
  <Paragraphs>135</Paragraphs>
  <Slides>34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Ion</vt:lpstr>
      <vt:lpstr>     CHANGING          NATIONS</vt:lpstr>
      <vt:lpstr>URBANISATION</vt:lpstr>
      <vt:lpstr>MEGACITIES</vt:lpstr>
      <vt:lpstr>WHAT IS A MEGACITY?</vt:lpstr>
      <vt:lpstr>PowerPoint Presentation</vt:lpstr>
      <vt:lpstr>Populations</vt:lpstr>
      <vt:lpstr>HOW DO YOU POSSIBLY MANAGE A CITY OF SO MANY PEOPLE?</vt:lpstr>
      <vt:lpstr>CENTRAL BUSINESS DISTRICT (CBD)</vt:lpstr>
      <vt:lpstr>RESIDENTIAL AREAS</vt:lpstr>
      <vt:lpstr>COMMERCIAL AREAS</vt:lpstr>
      <vt:lpstr>INDUSTRIAL AREAS</vt:lpstr>
      <vt:lpstr>PARKLAND &amp; NATURE AREAS</vt:lpstr>
      <vt:lpstr>BUT WHAT IF THE CITY BECOMES TOO BIG</vt:lpstr>
      <vt:lpstr>SUBURBANISATION</vt:lpstr>
      <vt:lpstr>DECENTRALIZATION</vt:lpstr>
      <vt:lpstr>URBAN RENEWAL</vt:lpstr>
      <vt:lpstr>Our megacity populations </vt:lpstr>
      <vt:lpstr>Singapore </vt:lpstr>
      <vt:lpstr>PowerPoint Presentation</vt:lpstr>
      <vt:lpstr>Singapore</vt:lpstr>
      <vt:lpstr>PowerPoint Presentation</vt:lpstr>
      <vt:lpstr>Urbanisation is:</vt:lpstr>
      <vt:lpstr>Push and pull factors</vt:lpstr>
      <vt:lpstr>Pull factors</vt:lpstr>
      <vt:lpstr>Push factors</vt:lpstr>
      <vt:lpstr>More developed countries</vt:lpstr>
      <vt:lpstr>Less developed </vt:lpstr>
      <vt:lpstr>PowerPoint Presentation</vt:lpstr>
      <vt:lpstr>Environmental impacts</vt:lpstr>
      <vt:lpstr>What would the climate be like in Perth without the city?</vt:lpstr>
      <vt:lpstr>Environmental impacts</vt:lpstr>
      <vt:lpstr>Water consumption </vt:lpstr>
      <vt:lpstr>Urban growth in China  https://youtu.be/KNXg-kYk-LU </vt:lpstr>
      <vt:lpstr>Megacities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CHANGING NATIONS</dc:title>
  <dc:creator>Sierra Turay</dc:creator>
  <cp:lastModifiedBy>GOODWIN Nina</cp:lastModifiedBy>
  <cp:revision>41</cp:revision>
  <dcterms:created xsi:type="dcterms:W3CDTF">2016-11-23T04:15:54Z</dcterms:created>
  <dcterms:modified xsi:type="dcterms:W3CDTF">2017-08-25T04:33:06Z</dcterms:modified>
</cp:coreProperties>
</file>